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9" r:id="rId9"/>
    <p:sldId id="28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2" r:id="rId19"/>
    <p:sldId id="28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FE243-9AAC-51F3-3003-180D812C0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E11FD0-D029-B4A2-8D66-7B0AF90FA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FA5EA-A89A-8F97-2FB5-E7C4CBE11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161FA-2720-7A2D-E212-2637688A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D64F6-AC20-CFAF-62CE-D15516DD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7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0B370-0E88-32F8-818F-08AB1547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48E422-1463-F573-DD2F-A5EF3D72A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221FA-B0B0-4D39-288F-0318A40E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F4BDC-416A-5F4C-3205-2DF9AE92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673C8-EBAC-3CF8-9806-0CC2E99D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8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AB29E4-CE33-C276-E8CE-1E4BC235F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177A10-FC17-D46D-F19C-5812A0EAB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61EF50-1CBC-3513-11CB-66C3E9D52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E4297B-6A64-0CBB-AB19-DBB91132C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D0179-00F1-6868-827F-18BF506E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7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FC892-CDE9-FAA2-7A83-9F3DC039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8EBCE-13DD-917A-2156-09B0B2B89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4EC9B-951E-4591-8CCF-AE0DC873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A8F08-3DB6-7022-E066-34252575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CDB459-890C-0F90-7CAE-0859FD92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7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B7A29-7D8A-6791-2AAC-FEE1C053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E7DF7-8627-0552-2282-7100953E0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91853-B669-910B-0623-09F7A1DD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94FCD-3279-7E6C-0F9E-CAABFCA6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779CD-6526-481D-1951-A78FB05B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7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F071B-1D11-C4BD-86E8-5F504392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1817-07D1-9919-79F6-B162D1884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7109D7-1290-3D3A-92F2-01EC28688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222AC-0913-37FE-A95E-191566F6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D8243-78D7-ADD3-306C-49AD02D8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4356E-B20F-37F9-6987-9BA3029A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9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D20E4-5AC8-4980-516B-82F7EF8E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4570-9FC2-EB14-6C3C-33D933756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EE253B-65EA-A975-E25B-5A2EA024A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FEFEA5-4541-BB44-C216-A473B72ED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4D36F6-0808-1425-9285-994847351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120F3E-6A28-1C4C-1715-D374FBC5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A9F42F-7F8E-6656-2368-8F78C11C3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4A78B-0AF6-ED2B-F059-32210EAE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5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6D84D-790B-225E-9593-2BA33624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27CEAA-96E8-F048-A22C-124F5379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D1B939-B1DF-82A0-257B-4B0AB462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F14C62-853C-D7AF-087A-11C43AD1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5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5B44E4-DE68-E450-9C38-C865E960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299E7E-6B65-9989-2F2E-07499E29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078917-3E90-0AA5-8320-14094D58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477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C12C7-672A-C3D0-168A-EA699880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08AD4-7629-1AC0-C599-00A280CC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71F598-3BAF-15BF-C205-2C6BF282A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31B294-62CC-AE67-DD87-13615CDC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011A65-D112-B365-C0E4-D8D5A16B7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EA6587-1D84-A7DC-A327-4E0E3173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3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22EF9-64F6-6BE0-3224-F3544074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4E44B0-DB7A-8CD6-F568-4CA6C3B92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9514C-0895-690A-3740-E1E09E8EB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D7E9F1-20D1-7BF8-B09A-9189D51A0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016B0C-5364-074A-857B-11E53399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7D1294-3DA5-2D92-C3E7-32190BB3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6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C68F93-F685-5577-A8BE-AF468363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04759-1163-E6D0-65CB-03444FCCB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E1FB15-F9E4-557C-2EAE-448F316D3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8B88A6-4C0E-4136-A808-18483F98AB22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D72BCD-20B4-DC9C-24C2-CC2EB926F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ACCE6-966F-546F-156E-C7EFF6A35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B72BE-4354-44F8-BEC6-51931AD36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6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3798F-3523-F37B-58BB-C43BC01D9C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수업</a:t>
            </a:r>
          </a:p>
        </p:txBody>
      </p:sp>
    </p:spTree>
    <p:extLst>
      <p:ext uri="{BB962C8B-B14F-4D97-AF65-F5344CB8AC3E}">
        <p14:creationId xmlns:p14="http://schemas.microsoft.com/office/powerpoint/2010/main" val="1155066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479D6-0E28-2F59-A7EB-49D14E11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7692"/>
            <a:ext cx="10515600" cy="1325563"/>
          </a:xfrm>
        </p:spPr>
        <p:txBody>
          <a:bodyPr/>
          <a:lstStyle/>
          <a:p>
            <a:r>
              <a:rPr lang="ko-KR" altLang="en-US" dirty="0"/>
              <a:t>센서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8E7411-BFB8-7250-D155-56295B77991A}"/>
              </a:ext>
            </a:extLst>
          </p:cNvPr>
          <p:cNvGrpSpPr/>
          <p:nvPr/>
        </p:nvGrpSpPr>
        <p:grpSpPr>
          <a:xfrm>
            <a:off x="1473107" y="1680755"/>
            <a:ext cx="9064321" cy="927462"/>
            <a:chOff x="1534011" y="2899955"/>
            <a:chExt cx="9064321" cy="92746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6DC955-6D8E-3EB6-7D9A-F39A0CB9940A}"/>
                </a:ext>
              </a:extLst>
            </p:cNvPr>
            <p:cNvSpPr/>
            <p:nvPr/>
          </p:nvSpPr>
          <p:spPr>
            <a:xfrm>
              <a:off x="5252304" y="2899955"/>
              <a:ext cx="1505931" cy="927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센서</a:t>
              </a: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88EA317A-EB0B-73C4-7259-7CEB0B0E0361}"/>
                </a:ext>
              </a:extLst>
            </p:cNvPr>
            <p:cNvSpPr/>
            <p:nvPr/>
          </p:nvSpPr>
          <p:spPr>
            <a:xfrm>
              <a:off x="3393157" y="3176109"/>
              <a:ext cx="1505932" cy="37515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A42EDAC-4262-1BB8-EDE7-D234A5BE3332}"/>
                </a:ext>
              </a:extLst>
            </p:cNvPr>
            <p:cNvSpPr/>
            <p:nvPr/>
          </p:nvSpPr>
          <p:spPr>
            <a:xfrm>
              <a:off x="1534011" y="2899955"/>
              <a:ext cx="1505931" cy="927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현실</a:t>
              </a: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1DDE0446-1709-674A-8EDD-65F7E5977390}"/>
                </a:ext>
              </a:extLst>
            </p:cNvPr>
            <p:cNvSpPr/>
            <p:nvPr/>
          </p:nvSpPr>
          <p:spPr>
            <a:xfrm>
              <a:off x="7111450" y="3176109"/>
              <a:ext cx="1505932" cy="37515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9955A3D-23D3-22D6-B21A-30E20697AF67}"/>
                </a:ext>
              </a:extLst>
            </p:cNvPr>
            <p:cNvSpPr/>
            <p:nvPr/>
          </p:nvSpPr>
          <p:spPr>
            <a:xfrm>
              <a:off x="8970597" y="2899955"/>
              <a:ext cx="1627735" cy="927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전기 신호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9FB493-94C3-3BAC-3848-65E3CF140CB0}"/>
              </a:ext>
            </a:extLst>
          </p:cNvPr>
          <p:cNvGrpSpPr/>
          <p:nvPr/>
        </p:nvGrpSpPr>
        <p:grpSpPr>
          <a:xfrm>
            <a:off x="1940322" y="2876007"/>
            <a:ext cx="8311355" cy="927462"/>
            <a:chOff x="1786673" y="3196656"/>
            <a:chExt cx="8311355" cy="92746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B2827BA-77F0-D37F-14B9-6601F530C840}"/>
                </a:ext>
              </a:extLst>
            </p:cNvPr>
            <p:cNvSpPr/>
            <p:nvPr/>
          </p:nvSpPr>
          <p:spPr>
            <a:xfrm>
              <a:off x="4780360" y="3196656"/>
              <a:ext cx="2202177" cy="927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analogRead</a:t>
              </a:r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();</a:t>
              </a:r>
            </a:p>
            <a:p>
              <a:pPr algn="ctr"/>
              <a:r>
                <a:rPr lang="en-US" altLang="ko-KR" sz="2400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digitalRead</a:t>
              </a:r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();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2D68B62A-F601-3EB5-1CD0-BDF76D53E40A}"/>
                </a:ext>
              </a:extLst>
            </p:cNvPr>
            <p:cNvSpPr/>
            <p:nvPr/>
          </p:nvSpPr>
          <p:spPr>
            <a:xfrm>
              <a:off x="3645819" y="3472810"/>
              <a:ext cx="821736" cy="37515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116E008-4333-5F81-1A5F-E06AE60F3357}"/>
                </a:ext>
              </a:extLst>
            </p:cNvPr>
            <p:cNvSpPr/>
            <p:nvPr/>
          </p:nvSpPr>
          <p:spPr>
            <a:xfrm>
              <a:off x="1786673" y="3196656"/>
              <a:ext cx="1505931" cy="927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전기신호</a:t>
              </a: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735916FE-6312-BBBE-872D-A9DCEEC60466}"/>
                </a:ext>
              </a:extLst>
            </p:cNvPr>
            <p:cNvSpPr/>
            <p:nvPr/>
          </p:nvSpPr>
          <p:spPr>
            <a:xfrm>
              <a:off x="7371388" y="3472810"/>
              <a:ext cx="710055" cy="37515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7D27A53-0F8E-383B-2A34-4BC46BC2E90E}"/>
                </a:ext>
              </a:extLst>
            </p:cNvPr>
            <p:cNvSpPr/>
            <p:nvPr/>
          </p:nvSpPr>
          <p:spPr>
            <a:xfrm>
              <a:off x="8470293" y="3196656"/>
              <a:ext cx="1627735" cy="927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수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0844D7-4D8C-A051-B02F-95EC77E629FF}"/>
              </a:ext>
            </a:extLst>
          </p:cNvPr>
          <p:cNvGrpSpPr/>
          <p:nvPr/>
        </p:nvGrpSpPr>
        <p:grpSpPr>
          <a:xfrm>
            <a:off x="1563839" y="4071260"/>
            <a:ext cx="9064321" cy="1737357"/>
            <a:chOff x="1563839" y="4071260"/>
            <a:chExt cx="9064321" cy="1737357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47907C1A-ADD7-2966-3F06-D7E9C9C4B6BF}"/>
                </a:ext>
              </a:extLst>
            </p:cNvPr>
            <p:cNvSpPr/>
            <p:nvPr/>
          </p:nvSpPr>
          <p:spPr>
            <a:xfrm rot="5400000">
              <a:off x="5714130" y="4020622"/>
              <a:ext cx="641932" cy="74320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0BB8717-DDB5-4B68-F443-2A061D9E7CEE}"/>
                </a:ext>
              </a:extLst>
            </p:cNvPr>
            <p:cNvGrpSpPr/>
            <p:nvPr/>
          </p:nvGrpSpPr>
          <p:grpSpPr>
            <a:xfrm>
              <a:off x="1563839" y="4881155"/>
              <a:ext cx="9064321" cy="927462"/>
              <a:chOff x="1534011" y="2899955"/>
              <a:chExt cx="9064321" cy="927462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88F77CD-021B-12BD-B1B0-6B5525DE3E74}"/>
                  </a:ext>
                </a:extLst>
              </p:cNvPr>
              <p:cNvSpPr/>
              <p:nvPr/>
            </p:nvSpPr>
            <p:spPr>
              <a:xfrm>
                <a:off x="5252304" y="2899955"/>
                <a:ext cx="1505931" cy="9274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센서</a:t>
                </a:r>
              </a:p>
            </p:txBody>
          </p:sp>
          <p:sp>
            <p:nvSpPr>
              <p:cNvPr id="23" name="화살표: 오른쪽 22">
                <a:extLst>
                  <a:ext uri="{FF2B5EF4-FFF2-40B4-BE49-F238E27FC236}">
                    <a16:creationId xmlns:a16="http://schemas.microsoft.com/office/drawing/2014/main" id="{4BB41166-8834-E753-34D0-04F4922F98D9}"/>
                  </a:ext>
                </a:extLst>
              </p:cNvPr>
              <p:cNvSpPr/>
              <p:nvPr/>
            </p:nvSpPr>
            <p:spPr>
              <a:xfrm>
                <a:off x="3393157" y="3176109"/>
                <a:ext cx="1505932" cy="37515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09A4ACF-6692-BA20-DDDF-35AAFD7AFB1E}"/>
                  </a:ext>
                </a:extLst>
              </p:cNvPr>
              <p:cNvSpPr/>
              <p:nvPr/>
            </p:nvSpPr>
            <p:spPr>
              <a:xfrm>
                <a:off x="1534011" y="2899955"/>
                <a:ext cx="1505931" cy="9274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현실</a:t>
                </a:r>
              </a:p>
            </p:txBody>
          </p: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05C0884E-EFB1-BE8F-A683-2138FD0C8D8F}"/>
                  </a:ext>
                </a:extLst>
              </p:cNvPr>
              <p:cNvSpPr/>
              <p:nvPr/>
            </p:nvSpPr>
            <p:spPr>
              <a:xfrm>
                <a:off x="7111450" y="3176109"/>
                <a:ext cx="1505932" cy="37515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B5A3552-E2CA-9443-1B93-0F0F988CDE85}"/>
                  </a:ext>
                </a:extLst>
              </p:cNvPr>
              <p:cNvSpPr/>
              <p:nvPr/>
            </p:nvSpPr>
            <p:spPr>
              <a:xfrm>
                <a:off x="8970597" y="2899955"/>
                <a:ext cx="1627735" cy="9274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669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1C9D4-1056-9A63-B3A3-AE70A9D71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센서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4BEF7F-2F52-80E7-2C5F-DA7F1A0F941C}"/>
              </a:ext>
            </a:extLst>
          </p:cNvPr>
          <p:cNvGrpSpPr/>
          <p:nvPr/>
        </p:nvGrpSpPr>
        <p:grpSpPr>
          <a:xfrm>
            <a:off x="962551" y="1020763"/>
            <a:ext cx="2914968" cy="2068948"/>
            <a:chOff x="962551" y="1020763"/>
            <a:chExt cx="2914968" cy="2068948"/>
          </a:xfrm>
        </p:grpSpPr>
        <p:pic>
          <p:nvPicPr>
            <p:cNvPr id="4" name="Picture 2" descr="PWM 제어, 펄스폭 변조의 개념과 회로 구현">
              <a:extLst>
                <a:ext uri="{FF2B5EF4-FFF2-40B4-BE49-F238E27FC236}">
                  <a16:creationId xmlns:a16="http://schemas.microsoft.com/office/drawing/2014/main" id="{BAF814BB-4FBA-55C3-CFC3-DC24DADFD4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6" t="22137" r="38951" b="57084"/>
            <a:stretch/>
          </p:blipFill>
          <p:spPr bwMode="auto">
            <a:xfrm>
              <a:off x="962551" y="1020763"/>
              <a:ext cx="291496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PWM 제어, 펄스폭 변조의 개념과 회로 구현">
              <a:extLst>
                <a:ext uri="{FF2B5EF4-FFF2-40B4-BE49-F238E27FC236}">
                  <a16:creationId xmlns:a16="http://schemas.microsoft.com/office/drawing/2014/main" id="{0EBFB3EA-76FF-9A4D-07EE-EF16B22DA8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9" t="62310" r="39088" b="18099"/>
            <a:stretch/>
          </p:blipFill>
          <p:spPr bwMode="auto">
            <a:xfrm>
              <a:off x="962551" y="2227563"/>
              <a:ext cx="2914968" cy="86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16FB42-9F97-DD44-5E5B-6661A0E46AAE}"/>
              </a:ext>
            </a:extLst>
          </p:cNvPr>
          <p:cNvGrpSpPr/>
          <p:nvPr/>
        </p:nvGrpSpPr>
        <p:grpSpPr>
          <a:xfrm>
            <a:off x="4139555" y="1655663"/>
            <a:ext cx="3677008" cy="888962"/>
            <a:chOff x="4139555" y="1655663"/>
            <a:chExt cx="3677008" cy="888962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D34CEEA-6EFB-DD03-4559-1516883B33D8}"/>
                </a:ext>
              </a:extLst>
            </p:cNvPr>
            <p:cNvSpPr/>
            <p:nvPr/>
          </p:nvSpPr>
          <p:spPr>
            <a:xfrm>
              <a:off x="4139555" y="1912567"/>
              <a:ext cx="856209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2D0C27-7678-2949-6852-99C4EE05C305}"/>
                </a:ext>
              </a:extLst>
            </p:cNvPr>
            <p:cNvSpPr/>
            <p:nvPr/>
          </p:nvSpPr>
          <p:spPr>
            <a:xfrm>
              <a:off x="5257800" y="1655663"/>
              <a:ext cx="1440518" cy="888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센서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ECD3F7E-12CB-DCE8-5696-D15727EBE97B}"/>
                </a:ext>
              </a:extLst>
            </p:cNvPr>
            <p:cNvSpPr/>
            <p:nvPr/>
          </p:nvSpPr>
          <p:spPr>
            <a:xfrm>
              <a:off x="6960354" y="1906409"/>
              <a:ext cx="856209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3FBC725-ADD6-D3B4-91A5-DE323C5523BD}"/>
              </a:ext>
            </a:extLst>
          </p:cNvPr>
          <p:cNvSpPr/>
          <p:nvPr/>
        </p:nvSpPr>
        <p:spPr>
          <a:xfrm>
            <a:off x="8078599" y="1649505"/>
            <a:ext cx="1440518" cy="8889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다른 값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54EED1-656B-2B3F-2BA4-B20E692A4992}"/>
              </a:ext>
            </a:extLst>
          </p:cNvPr>
          <p:cNvGrpSpPr/>
          <p:nvPr/>
        </p:nvGrpSpPr>
        <p:grpSpPr>
          <a:xfrm>
            <a:off x="4139555" y="3406005"/>
            <a:ext cx="3677008" cy="888962"/>
            <a:chOff x="4139555" y="3406005"/>
            <a:chExt cx="3677008" cy="888962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06AA16DF-8493-C51E-DD5C-10D3AFF41055}"/>
                </a:ext>
              </a:extLst>
            </p:cNvPr>
            <p:cNvSpPr/>
            <p:nvPr/>
          </p:nvSpPr>
          <p:spPr>
            <a:xfrm>
              <a:off x="4139555" y="3662909"/>
              <a:ext cx="856209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B258FAB-8B46-C06E-62B5-179F296FA5CC}"/>
                </a:ext>
              </a:extLst>
            </p:cNvPr>
            <p:cNvSpPr/>
            <p:nvPr/>
          </p:nvSpPr>
          <p:spPr>
            <a:xfrm>
              <a:off x="5257800" y="3406005"/>
              <a:ext cx="1440518" cy="888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센서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54DDF673-126C-CA17-A17C-18471EEABFE0}"/>
                </a:ext>
              </a:extLst>
            </p:cNvPr>
            <p:cNvSpPr/>
            <p:nvPr/>
          </p:nvSpPr>
          <p:spPr>
            <a:xfrm>
              <a:off x="6960354" y="3656751"/>
              <a:ext cx="856209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9F08706-56DE-DC78-FA5E-14F44D41A8B3}"/>
              </a:ext>
            </a:extLst>
          </p:cNvPr>
          <p:cNvSpPr/>
          <p:nvPr/>
        </p:nvSpPr>
        <p:spPr>
          <a:xfrm>
            <a:off x="8078599" y="3399847"/>
            <a:ext cx="1440518" cy="8889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비슷한</a:t>
            </a:r>
            <a:endParaRPr lang="en-US" altLang="ko-KR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53F1F82-3388-203D-7C56-23C23ED4F7B3}"/>
              </a:ext>
            </a:extLst>
          </p:cNvPr>
          <p:cNvSpPr/>
          <p:nvPr/>
        </p:nvSpPr>
        <p:spPr>
          <a:xfrm>
            <a:off x="2437001" y="3399847"/>
            <a:ext cx="1440518" cy="8889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비슷한</a:t>
            </a:r>
            <a:endParaRPr lang="en-US" altLang="ko-KR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신호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93B9507-31DA-69C5-903E-E8378675EB6A}"/>
              </a:ext>
            </a:extLst>
          </p:cNvPr>
          <p:cNvGrpSpPr/>
          <p:nvPr/>
        </p:nvGrpSpPr>
        <p:grpSpPr>
          <a:xfrm>
            <a:off x="5040409" y="1402080"/>
            <a:ext cx="1875299" cy="3677434"/>
            <a:chOff x="5040409" y="1402080"/>
            <a:chExt cx="1875299" cy="3677434"/>
          </a:xfrm>
        </p:grpSpPr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75A4DF3B-3F28-770B-5974-A8846E26383A}"/>
                </a:ext>
              </a:extLst>
            </p:cNvPr>
            <p:cNvSpPr/>
            <p:nvPr/>
          </p:nvSpPr>
          <p:spPr>
            <a:xfrm>
              <a:off x="5040409" y="1402080"/>
              <a:ext cx="1875299" cy="3135086"/>
            </a:xfrm>
            <a:prstGeom prst="frame">
              <a:avLst>
                <a:gd name="adj1" fmla="val 5408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CC4BAD10-21DD-2C55-40B3-FE4BEB276093}"/>
                </a:ext>
              </a:extLst>
            </p:cNvPr>
            <p:cNvSpPr/>
            <p:nvPr/>
          </p:nvSpPr>
          <p:spPr>
            <a:xfrm rot="5400000">
              <a:off x="5689293" y="4603172"/>
              <a:ext cx="577530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A4EA32E-90AE-F1FA-E826-0970EBAB6318}"/>
              </a:ext>
            </a:extLst>
          </p:cNvPr>
          <p:cNvSpPr/>
          <p:nvPr/>
        </p:nvSpPr>
        <p:spPr>
          <a:xfrm>
            <a:off x="5184489" y="5156347"/>
            <a:ext cx="1587138" cy="8889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일차함수</a:t>
            </a:r>
          </a:p>
        </p:txBody>
      </p:sp>
    </p:spTree>
    <p:extLst>
      <p:ext uri="{BB962C8B-B14F-4D97-AF65-F5344CB8AC3E}">
        <p14:creationId xmlns:p14="http://schemas.microsoft.com/office/powerpoint/2010/main" val="275678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8E0BB-ACAE-2578-708A-7DB043AFA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03868"/>
            <a:ext cx="10515600" cy="1325563"/>
          </a:xfrm>
        </p:spPr>
        <p:txBody>
          <a:bodyPr/>
          <a:lstStyle/>
          <a:p>
            <a:r>
              <a:rPr lang="ko-KR" altLang="en-US" dirty="0"/>
              <a:t>센서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E226FE-CC61-C54E-B4FB-D1B3A2CD811C}"/>
              </a:ext>
            </a:extLst>
          </p:cNvPr>
          <p:cNvGrpSpPr/>
          <p:nvPr/>
        </p:nvGrpSpPr>
        <p:grpSpPr>
          <a:xfrm>
            <a:off x="4705750" y="2266744"/>
            <a:ext cx="5287107" cy="461665"/>
            <a:chOff x="4705750" y="2266744"/>
            <a:chExt cx="5287107" cy="461665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D6937C24-EF7B-7226-B1D4-CD05FF5AAB65}"/>
                </a:ext>
              </a:extLst>
            </p:cNvPr>
            <p:cNvSpPr/>
            <p:nvPr/>
          </p:nvSpPr>
          <p:spPr>
            <a:xfrm>
              <a:off x="4705750" y="2353255"/>
              <a:ext cx="856209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6C29D1-5F44-E125-178F-59EEB3E05F7D}"/>
                </a:ext>
              </a:extLst>
            </p:cNvPr>
            <p:cNvSpPr txBox="1"/>
            <p:nvPr/>
          </p:nvSpPr>
          <p:spPr>
            <a:xfrm>
              <a:off x="5913120" y="2266744"/>
              <a:ext cx="40797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상세구현은 센서마다 다르다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4B06D7-9DEF-424B-B975-EBE8C7D72F95}"/>
              </a:ext>
            </a:extLst>
          </p:cNvPr>
          <p:cNvGrpSpPr/>
          <p:nvPr/>
        </p:nvGrpSpPr>
        <p:grpSpPr>
          <a:xfrm>
            <a:off x="5725541" y="2796350"/>
            <a:ext cx="4079737" cy="1385816"/>
            <a:chOff x="5725541" y="2796350"/>
            <a:chExt cx="4079737" cy="1385816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1C57453C-3F25-F4EE-4391-6EEA118C7AA9}"/>
                </a:ext>
              </a:extLst>
            </p:cNvPr>
            <p:cNvSpPr/>
            <p:nvPr/>
          </p:nvSpPr>
          <p:spPr>
            <a:xfrm rot="5400000">
              <a:off x="7337306" y="3036878"/>
              <a:ext cx="856209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53A64E-D7A8-2B36-1D2C-FA8C1F417B9C}"/>
                </a:ext>
              </a:extLst>
            </p:cNvPr>
            <p:cNvSpPr txBox="1"/>
            <p:nvPr/>
          </p:nvSpPr>
          <p:spPr>
            <a:xfrm>
              <a:off x="5725541" y="3720501"/>
              <a:ext cx="40797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증감소여부는 실험으로 측정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40C66D-71E0-00D6-2CCC-73356BCC15AB}"/>
              </a:ext>
            </a:extLst>
          </p:cNvPr>
          <p:cNvGrpSpPr/>
          <p:nvPr/>
        </p:nvGrpSpPr>
        <p:grpSpPr>
          <a:xfrm>
            <a:off x="5350783" y="4250107"/>
            <a:ext cx="4829250" cy="1415299"/>
            <a:chOff x="5350783" y="4250107"/>
            <a:chExt cx="4829250" cy="1415299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0B0A0A0-6F32-E327-BE8D-84F93F550690}"/>
                </a:ext>
              </a:extLst>
            </p:cNvPr>
            <p:cNvSpPr/>
            <p:nvPr/>
          </p:nvSpPr>
          <p:spPr>
            <a:xfrm rot="5400000">
              <a:off x="7337304" y="4490635"/>
              <a:ext cx="856209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E34379-1D85-D594-A722-0C402379D17C}"/>
                </a:ext>
              </a:extLst>
            </p:cNvPr>
            <p:cNvSpPr txBox="1"/>
            <p:nvPr/>
          </p:nvSpPr>
          <p:spPr>
            <a:xfrm>
              <a:off x="5350783" y="5203741"/>
              <a:ext cx="482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강의자료에서는 증가함수로 가정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A608CB-24DA-7948-16C9-A3420E715C18}"/>
              </a:ext>
            </a:extLst>
          </p:cNvPr>
          <p:cNvGrpSpPr/>
          <p:nvPr/>
        </p:nvGrpSpPr>
        <p:grpSpPr>
          <a:xfrm>
            <a:off x="1094874" y="2223920"/>
            <a:ext cx="3477899" cy="2979821"/>
            <a:chOff x="1094874" y="2223920"/>
            <a:chExt cx="3477899" cy="29798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61C241B-BB7F-2F81-C72D-7174A8751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874" y="2223920"/>
              <a:ext cx="2979821" cy="297982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8FE0F07-21CD-6F5F-5C1F-524555BEACB2}"/>
                </a:ext>
              </a:extLst>
            </p:cNvPr>
            <p:cNvSpPr/>
            <p:nvPr/>
          </p:nvSpPr>
          <p:spPr>
            <a:xfrm>
              <a:off x="3576617" y="3951333"/>
              <a:ext cx="996156" cy="37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물리량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20A4E04-9F01-9243-F681-A58C9C2CFF64}"/>
                </a:ext>
              </a:extLst>
            </p:cNvPr>
            <p:cNvSpPr/>
            <p:nvPr/>
          </p:nvSpPr>
          <p:spPr>
            <a:xfrm>
              <a:off x="2098765" y="2223920"/>
              <a:ext cx="405721" cy="37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22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13EE8-E9AA-55E8-3BB9-C925D4274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센서를 이용한 상황의 조건화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6EC63-60E2-AF73-6D55-1D808AF6E049}"/>
              </a:ext>
            </a:extLst>
          </p:cNvPr>
          <p:cNvSpPr txBox="1"/>
          <p:nvPr/>
        </p:nvSpPr>
        <p:spPr>
          <a:xfrm>
            <a:off x="2650487" y="14297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밝다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A7D60E-4FC5-1C2B-359D-E0D9E2E15431}"/>
              </a:ext>
            </a:extLst>
          </p:cNvPr>
          <p:cNvGrpSpPr/>
          <p:nvPr/>
        </p:nvGrpSpPr>
        <p:grpSpPr>
          <a:xfrm>
            <a:off x="2048559" y="1949382"/>
            <a:ext cx="2106667" cy="1049993"/>
            <a:chOff x="2048559" y="1949382"/>
            <a:chExt cx="2106667" cy="1049993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4C30BB89-205F-4B12-C5D6-80D06E1EECD4}"/>
                </a:ext>
              </a:extLst>
            </p:cNvPr>
            <p:cNvSpPr/>
            <p:nvPr/>
          </p:nvSpPr>
          <p:spPr>
            <a:xfrm rot="5400000">
              <a:off x="2836729" y="2026968"/>
              <a:ext cx="530326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9C110A-A2AF-E3BC-218B-6925628E137D}"/>
                </a:ext>
              </a:extLst>
            </p:cNvPr>
            <p:cNvSpPr txBox="1"/>
            <p:nvPr/>
          </p:nvSpPr>
          <p:spPr>
            <a:xfrm>
              <a:off x="2048559" y="2476155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광량이 높다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EF1AFBF-D39E-E29E-86F4-9BE946738605}"/>
              </a:ext>
            </a:extLst>
          </p:cNvPr>
          <p:cNvGrpSpPr/>
          <p:nvPr/>
        </p:nvGrpSpPr>
        <p:grpSpPr>
          <a:xfrm>
            <a:off x="1267095" y="2999375"/>
            <a:ext cx="3669594" cy="1042887"/>
            <a:chOff x="1267095" y="2999375"/>
            <a:chExt cx="3669594" cy="1042887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9ADCC014-0E99-ED70-ABBA-BF8B91FFB1CB}"/>
                </a:ext>
              </a:extLst>
            </p:cNvPr>
            <p:cNvSpPr/>
            <p:nvPr/>
          </p:nvSpPr>
          <p:spPr>
            <a:xfrm rot="5400000">
              <a:off x="2836729" y="3076961"/>
              <a:ext cx="530326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D60195-577E-7232-3B19-F986BF8D6D4D}"/>
                </a:ext>
              </a:extLst>
            </p:cNvPr>
            <p:cNvSpPr txBox="1"/>
            <p:nvPr/>
          </p:nvSpPr>
          <p:spPr>
            <a:xfrm>
              <a:off x="1267095" y="3519042"/>
              <a:ext cx="3669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조도센서의 값이 높다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33E672-F35A-CDCD-3736-5F15876E086C}"/>
              </a:ext>
            </a:extLst>
          </p:cNvPr>
          <p:cNvGrpSpPr/>
          <p:nvPr/>
        </p:nvGrpSpPr>
        <p:grpSpPr>
          <a:xfrm>
            <a:off x="1500332" y="4049368"/>
            <a:ext cx="3203121" cy="1060652"/>
            <a:chOff x="1500332" y="4049368"/>
            <a:chExt cx="3203121" cy="1060652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EC6DA5A1-D10B-4338-5AD5-A65D72AD0187}"/>
                </a:ext>
              </a:extLst>
            </p:cNvPr>
            <p:cNvSpPr/>
            <p:nvPr/>
          </p:nvSpPr>
          <p:spPr>
            <a:xfrm rot="5400000">
              <a:off x="2836729" y="4126954"/>
              <a:ext cx="530326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7F7AF3-3CA0-6F0C-DE97-4C82696CC62A}"/>
                </a:ext>
              </a:extLst>
            </p:cNvPr>
            <p:cNvSpPr txBox="1"/>
            <p:nvPr/>
          </p:nvSpPr>
          <p:spPr>
            <a:xfrm>
              <a:off x="1500332" y="4586800"/>
              <a:ext cx="32031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조도센서 </a:t>
              </a:r>
              <a:r>
                <a:rPr lang="en-US" altLang="ko-KR" sz="2800" dirty="0"/>
                <a:t>&gt; </a:t>
              </a:r>
              <a:r>
                <a:rPr lang="ko-KR" altLang="en-US" sz="2800" dirty="0" err="1"/>
                <a:t>임계값</a:t>
              </a:r>
              <a:endParaRPr lang="ko-KR" altLang="en-US" sz="28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AEFA6F-BFCE-B42D-885F-E796A1EA0CFD}"/>
              </a:ext>
            </a:extLst>
          </p:cNvPr>
          <p:cNvGrpSpPr/>
          <p:nvPr/>
        </p:nvGrpSpPr>
        <p:grpSpPr>
          <a:xfrm>
            <a:off x="5885743" y="1503748"/>
            <a:ext cx="4629857" cy="3793619"/>
            <a:chOff x="5885743" y="1503748"/>
            <a:chExt cx="4629857" cy="379361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360AE8E-DAB8-6983-1BF8-7C8D4BBC4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5030" y="1546898"/>
              <a:ext cx="3840570" cy="3750469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D2AD60F-2FEF-A370-20C8-F7790AA1B32E}"/>
                </a:ext>
              </a:extLst>
            </p:cNvPr>
            <p:cNvSpPr/>
            <p:nvPr/>
          </p:nvSpPr>
          <p:spPr>
            <a:xfrm>
              <a:off x="9519444" y="4640761"/>
              <a:ext cx="996156" cy="37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광량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97892AA-B2EF-D14B-66B8-322A81EF9B38}"/>
                </a:ext>
              </a:extLst>
            </p:cNvPr>
            <p:cNvSpPr/>
            <p:nvPr/>
          </p:nvSpPr>
          <p:spPr>
            <a:xfrm>
              <a:off x="7036972" y="1503748"/>
              <a:ext cx="996156" cy="37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센서값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3A6EA51-9ABC-3768-4FF3-562F2F2E6DCE}"/>
                </a:ext>
              </a:extLst>
            </p:cNvPr>
            <p:cNvSpPr/>
            <p:nvPr/>
          </p:nvSpPr>
          <p:spPr>
            <a:xfrm>
              <a:off x="5885743" y="3193308"/>
              <a:ext cx="996156" cy="37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임계값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D41731-A1AC-0C5D-C97F-904C670862CC}"/>
              </a:ext>
            </a:extLst>
          </p:cNvPr>
          <p:cNvGrpSpPr/>
          <p:nvPr/>
        </p:nvGrpSpPr>
        <p:grpSpPr>
          <a:xfrm>
            <a:off x="4372805" y="3568010"/>
            <a:ext cx="2560472" cy="3053739"/>
            <a:chOff x="4372805" y="3568010"/>
            <a:chExt cx="2560472" cy="3053739"/>
          </a:xfrm>
        </p:grpSpPr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82987953-D987-EA9F-5EAC-37258864B3CC}"/>
                </a:ext>
              </a:extLst>
            </p:cNvPr>
            <p:cNvSpPr/>
            <p:nvPr/>
          </p:nvSpPr>
          <p:spPr>
            <a:xfrm rot="5924449">
              <a:off x="5126022" y="4453184"/>
              <a:ext cx="2145502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EF823E6-2C3B-C294-4A7F-FA28462DAF3C}"/>
                </a:ext>
              </a:extLst>
            </p:cNvPr>
            <p:cNvSpPr/>
            <p:nvPr/>
          </p:nvSpPr>
          <p:spPr>
            <a:xfrm>
              <a:off x="4372805" y="5849732"/>
              <a:ext cx="2560472" cy="7720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상황에 맞게 임의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8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30DC7-F6C9-1759-9C78-C4C55457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아두이노를</a:t>
            </a:r>
            <a:r>
              <a:rPr lang="ko-KR" altLang="en-US" dirty="0"/>
              <a:t> 사용한 상황제어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51062B-7D08-6334-DD2A-8F294EE88E68}"/>
              </a:ext>
            </a:extLst>
          </p:cNvPr>
          <p:cNvGrpSpPr/>
          <p:nvPr/>
        </p:nvGrpSpPr>
        <p:grpSpPr>
          <a:xfrm>
            <a:off x="838200" y="1844866"/>
            <a:ext cx="7455569" cy="1076301"/>
            <a:chOff x="838200" y="1844866"/>
            <a:chExt cx="7455569" cy="10763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E588E4-B97C-192B-E7E4-A6471622A40D}"/>
                </a:ext>
              </a:extLst>
            </p:cNvPr>
            <p:cNvSpPr txBox="1"/>
            <p:nvPr/>
          </p:nvSpPr>
          <p:spPr>
            <a:xfrm>
              <a:off x="838200" y="1844866"/>
              <a:ext cx="4691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1. </a:t>
              </a:r>
              <a:r>
                <a:rPr lang="ko-KR" altLang="en-US" sz="2400" dirty="0"/>
                <a:t>제어 목표를 일상언어로 적기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4A2219-F182-DDDA-F6B7-D5848FBA6FCC}"/>
                </a:ext>
              </a:extLst>
            </p:cNvPr>
            <p:cNvSpPr txBox="1"/>
            <p:nvPr/>
          </p:nvSpPr>
          <p:spPr>
            <a:xfrm>
              <a:off x="838200" y="2459502"/>
              <a:ext cx="745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어두울 때도 밝게 해서 식물이 잘 자라게 하고싶어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7CAD71B-B16D-E6BB-3847-EF276CCD9D4F}"/>
              </a:ext>
            </a:extLst>
          </p:cNvPr>
          <p:cNvGrpSpPr/>
          <p:nvPr/>
        </p:nvGrpSpPr>
        <p:grpSpPr>
          <a:xfrm>
            <a:off x="838200" y="3228316"/>
            <a:ext cx="7455569" cy="1076301"/>
            <a:chOff x="838200" y="3228316"/>
            <a:chExt cx="7455569" cy="10763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60A960-C18A-809D-3F3F-436FD5E96B95}"/>
                </a:ext>
              </a:extLst>
            </p:cNvPr>
            <p:cNvSpPr txBox="1"/>
            <p:nvPr/>
          </p:nvSpPr>
          <p:spPr>
            <a:xfrm>
              <a:off x="838200" y="3228316"/>
              <a:ext cx="4691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2. </a:t>
              </a:r>
              <a:r>
                <a:rPr lang="ko-KR" altLang="en-US" sz="2400" dirty="0"/>
                <a:t>조건 구체화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F55A04-A4D3-356F-38ED-9DC046C2CB0D}"/>
                </a:ext>
              </a:extLst>
            </p:cNvPr>
            <p:cNvSpPr txBox="1"/>
            <p:nvPr/>
          </p:nvSpPr>
          <p:spPr>
            <a:xfrm>
              <a:off x="838200" y="3842952"/>
              <a:ext cx="745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밝을 때는 빛을 끄고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어두울 때는 빛을 킨다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610332-F5CA-C8E9-9CEE-ECE8C84C0FB9}"/>
              </a:ext>
            </a:extLst>
          </p:cNvPr>
          <p:cNvGrpSpPr/>
          <p:nvPr/>
        </p:nvGrpSpPr>
        <p:grpSpPr>
          <a:xfrm>
            <a:off x="838200" y="4611766"/>
            <a:ext cx="7455569" cy="1076301"/>
            <a:chOff x="838200" y="4611766"/>
            <a:chExt cx="7455569" cy="10763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0FA892-1ADD-F1CB-F21D-9D5D3D0E2A0D}"/>
                </a:ext>
              </a:extLst>
            </p:cNvPr>
            <p:cNvSpPr txBox="1"/>
            <p:nvPr/>
          </p:nvSpPr>
          <p:spPr>
            <a:xfrm>
              <a:off x="838200" y="4611766"/>
              <a:ext cx="4691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3. </a:t>
              </a:r>
              <a:r>
                <a:rPr lang="ko-KR" altLang="en-US" sz="2400" dirty="0"/>
                <a:t>필요 부품 대입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D8F7A2-2C64-09AD-6721-DF498B0AF2CD}"/>
                </a:ext>
              </a:extLst>
            </p:cNvPr>
            <p:cNvSpPr txBox="1"/>
            <p:nvPr/>
          </p:nvSpPr>
          <p:spPr>
            <a:xfrm>
              <a:off x="838200" y="5226402"/>
              <a:ext cx="745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밝기 측정 </a:t>
              </a:r>
              <a:r>
                <a:rPr lang="en-US" altLang="ko-KR" sz="2400" dirty="0"/>
                <a:t>= </a:t>
              </a:r>
              <a:r>
                <a:rPr lang="ko-KR" altLang="en-US" sz="2400" dirty="0"/>
                <a:t>조도 센서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빛 </a:t>
              </a:r>
              <a:r>
                <a:rPr lang="en-US" altLang="ko-KR" sz="2400" dirty="0"/>
                <a:t>= LED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886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91157-3B54-9676-E38B-C52D4E60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아두이노를</a:t>
            </a:r>
            <a:r>
              <a:rPr lang="ko-KR" altLang="en-US" dirty="0"/>
              <a:t> 사용한 상황제어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AF8F2E-3CBB-E60C-C4AA-AE8DC349E3E2}"/>
              </a:ext>
            </a:extLst>
          </p:cNvPr>
          <p:cNvGrpSpPr/>
          <p:nvPr/>
        </p:nvGrpSpPr>
        <p:grpSpPr>
          <a:xfrm>
            <a:off x="838200" y="1996903"/>
            <a:ext cx="4691743" cy="1076301"/>
            <a:chOff x="838200" y="1996903"/>
            <a:chExt cx="4691743" cy="10763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D51245-DE0E-F042-BD92-6B3D2CCA0D92}"/>
                </a:ext>
              </a:extLst>
            </p:cNvPr>
            <p:cNvSpPr txBox="1"/>
            <p:nvPr/>
          </p:nvSpPr>
          <p:spPr>
            <a:xfrm>
              <a:off x="838200" y="1996903"/>
              <a:ext cx="4691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4. </a:t>
              </a:r>
              <a:r>
                <a:rPr lang="ko-KR" altLang="en-US" sz="2400" dirty="0"/>
                <a:t>센서 상세 측정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78C6B-D23E-E8C9-C9B5-2751C3CE178E}"/>
                </a:ext>
              </a:extLst>
            </p:cNvPr>
            <p:cNvSpPr txBox="1"/>
            <p:nvPr/>
          </p:nvSpPr>
          <p:spPr>
            <a:xfrm>
              <a:off x="838201" y="2611539"/>
              <a:ext cx="3669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/>
                <a:t>증감소</a:t>
              </a:r>
              <a:r>
                <a:rPr lang="ko-KR" altLang="en-US" sz="2400" dirty="0"/>
                <a:t> 형태</a:t>
              </a:r>
              <a:r>
                <a:rPr lang="en-US" altLang="ko-KR" sz="2400" dirty="0"/>
                <a:t>, </a:t>
              </a:r>
              <a:r>
                <a:rPr lang="ko-KR" altLang="en-US" sz="2400" dirty="0" err="1"/>
                <a:t>임계값</a:t>
              </a:r>
              <a:r>
                <a:rPr lang="ko-KR" altLang="en-US" sz="2400" dirty="0"/>
                <a:t> 설정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9F0E4C-78F1-9EDA-DF2B-8ADD0C09723B}"/>
              </a:ext>
            </a:extLst>
          </p:cNvPr>
          <p:cNvGrpSpPr/>
          <p:nvPr/>
        </p:nvGrpSpPr>
        <p:grpSpPr>
          <a:xfrm>
            <a:off x="838199" y="3429000"/>
            <a:ext cx="8402053" cy="1076301"/>
            <a:chOff x="838199" y="3429000"/>
            <a:chExt cx="8402053" cy="10763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7821E-9E22-6BCC-3958-23CA61CB6B4E}"/>
                </a:ext>
              </a:extLst>
            </p:cNvPr>
            <p:cNvSpPr txBox="1"/>
            <p:nvPr/>
          </p:nvSpPr>
          <p:spPr>
            <a:xfrm>
              <a:off x="838200" y="3429000"/>
              <a:ext cx="4691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5. </a:t>
              </a:r>
              <a:r>
                <a:rPr lang="ko-KR" altLang="en-US" sz="2400" dirty="0"/>
                <a:t>조건 수식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코드화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3F20EE-6A0B-7DD9-C3A2-420549FA7BBF}"/>
                </a:ext>
              </a:extLst>
            </p:cNvPr>
            <p:cNvSpPr txBox="1"/>
            <p:nvPr/>
          </p:nvSpPr>
          <p:spPr>
            <a:xfrm>
              <a:off x="838199" y="4043636"/>
              <a:ext cx="8402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밝다 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조도센서 </a:t>
              </a:r>
              <a:r>
                <a:rPr lang="en-US" altLang="ko-KR" sz="2400" dirty="0"/>
                <a:t>&gt; </a:t>
              </a:r>
              <a:r>
                <a:rPr lang="ko-KR" altLang="en-US" sz="2400" dirty="0" err="1"/>
                <a:t>임계값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-&gt; </a:t>
              </a:r>
              <a:r>
                <a:rPr lang="en-US" altLang="ko-KR" sz="2400" dirty="0" err="1"/>
                <a:t>analogRead</a:t>
              </a:r>
              <a:r>
                <a:rPr lang="en-US" altLang="ko-KR" sz="2400" dirty="0"/>
                <a:t>(A0) &gt; threshold</a:t>
              </a:r>
              <a:endParaRPr lang="ko-KR" altLang="en-US" sz="24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240401-FEC3-DDB3-838D-C7D325866B8C}"/>
              </a:ext>
            </a:extLst>
          </p:cNvPr>
          <p:cNvGrpSpPr/>
          <p:nvPr/>
        </p:nvGrpSpPr>
        <p:grpSpPr>
          <a:xfrm>
            <a:off x="838199" y="4861097"/>
            <a:ext cx="4691743" cy="1229272"/>
            <a:chOff x="838199" y="4861097"/>
            <a:chExt cx="4691743" cy="12292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C71965-655B-72E9-61F3-D08931FB60CA}"/>
                </a:ext>
              </a:extLst>
            </p:cNvPr>
            <p:cNvSpPr txBox="1"/>
            <p:nvPr/>
          </p:nvSpPr>
          <p:spPr>
            <a:xfrm>
              <a:off x="838199" y="4861097"/>
              <a:ext cx="4691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6. </a:t>
              </a:r>
              <a:r>
                <a:rPr lang="ko-KR" altLang="en-US" sz="2400" dirty="0"/>
                <a:t>조건문 완성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E1A66E-595E-E67B-BF22-1984C686AC28}"/>
                </a:ext>
              </a:extLst>
            </p:cNvPr>
            <p:cNvSpPr txBox="1"/>
            <p:nvPr/>
          </p:nvSpPr>
          <p:spPr>
            <a:xfrm>
              <a:off x="838199" y="5628704"/>
              <a:ext cx="4691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7. </a:t>
              </a:r>
              <a:r>
                <a:rPr lang="ko-KR" altLang="en-US" sz="2400" dirty="0"/>
                <a:t>테스트 및 수정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80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7C37C-95E1-8B38-6085-0A2F9BD7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4D45C-95D4-845A-FA28-9D9CB2131421}"/>
              </a:ext>
            </a:extLst>
          </p:cNvPr>
          <p:cNvSpPr txBox="1"/>
          <p:nvPr/>
        </p:nvSpPr>
        <p:spPr>
          <a:xfrm>
            <a:off x="775063" y="2798419"/>
            <a:ext cx="4726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누구나 쉽게 가져다 쓸 수 있도록</a:t>
            </a:r>
            <a:endParaRPr lang="en-US" altLang="ko-KR" sz="2400" dirty="0"/>
          </a:p>
          <a:p>
            <a:r>
              <a:rPr lang="ko-KR" altLang="en-US" sz="2400" dirty="0"/>
              <a:t>배포한 코드 묶음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330BB92-CC19-FFB2-94B7-F98838301D30}"/>
              </a:ext>
            </a:extLst>
          </p:cNvPr>
          <p:cNvSpPr/>
          <p:nvPr/>
        </p:nvSpPr>
        <p:spPr>
          <a:xfrm rot="5400000">
            <a:off x="1835779" y="3707002"/>
            <a:ext cx="530326" cy="37515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D3F19-BD51-5104-CE95-435063778BEF}"/>
              </a:ext>
            </a:extLst>
          </p:cNvPr>
          <p:cNvSpPr txBox="1"/>
          <p:nvPr/>
        </p:nvSpPr>
        <p:spPr>
          <a:xfrm>
            <a:off x="775063" y="4256984"/>
            <a:ext cx="2231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남이 만든 코드</a:t>
            </a:r>
          </a:p>
        </p:txBody>
      </p:sp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8562B8D9-0CF0-93D0-F48E-701725CB3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942" y="607422"/>
            <a:ext cx="3762103" cy="56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79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9EAA1-4B8D-5BE1-522B-983DA4CF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0293E-CE39-0B3A-E21D-FC1E9F76D3ED}"/>
              </a:ext>
            </a:extLst>
          </p:cNvPr>
          <p:cNvSpPr txBox="1"/>
          <p:nvPr/>
        </p:nvSpPr>
        <p:spPr>
          <a:xfrm>
            <a:off x="838200" y="1690688"/>
            <a:ext cx="418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혼자서 모든 걸 할 수는 없다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D38765-BC67-4229-660E-D9412E2FB2E0}"/>
              </a:ext>
            </a:extLst>
          </p:cNvPr>
          <p:cNvGrpSpPr/>
          <p:nvPr/>
        </p:nvGrpSpPr>
        <p:grpSpPr>
          <a:xfrm>
            <a:off x="4063093" y="2539265"/>
            <a:ext cx="4136687" cy="3626795"/>
            <a:chOff x="4063093" y="2539265"/>
            <a:chExt cx="4136687" cy="36267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81F737-8BEE-60E9-2B8F-D3165C2A0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3093" y="3455517"/>
              <a:ext cx="4065814" cy="2710543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BDCB11-A0F9-AB7B-1192-20E89D100893}"/>
                </a:ext>
              </a:extLst>
            </p:cNvPr>
            <p:cNvSpPr/>
            <p:nvPr/>
          </p:nvSpPr>
          <p:spPr>
            <a:xfrm>
              <a:off x="4133966" y="2539265"/>
              <a:ext cx="4065814" cy="37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8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습도 센서로 전기신호 읽어 수로 변환</a:t>
              </a:r>
              <a:endParaRPr lang="en-US" altLang="ko-KR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171BBF-3781-504A-163E-3272308DDD13}"/>
              </a:ext>
            </a:extLst>
          </p:cNvPr>
          <p:cNvSpPr/>
          <p:nvPr/>
        </p:nvSpPr>
        <p:spPr>
          <a:xfrm>
            <a:off x="838200" y="3041403"/>
            <a:ext cx="3630602" cy="13033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통신 방식 결정</a:t>
            </a:r>
            <a:r>
              <a:rPr lang="en-US" altLang="ko-KR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, </a:t>
            </a:r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전압</a:t>
            </a:r>
            <a:r>
              <a:rPr lang="en-US" altLang="ko-KR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, </a:t>
            </a:r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펄스 체크</a:t>
            </a:r>
            <a:endParaRPr lang="en-US" altLang="ko-KR" sz="1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타이밍 조정</a:t>
            </a:r>
            <a:r>
              <a:rPr lang="en-US" altLang="ko-KR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, </a:t>
            </a:r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비트 단위 조작</a:t>
            </a:r>
            <a:endParaRPr lang="en-US" altLang="ko-KR" sz="1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 검증</a:t>
            </a:r>
            <a:r>
              <a:rPr lang="en-US" altLang="ko-KR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, </a:t>
            </a:r>
            <a:r>
              <a:rPr lang="ko-KR" altLang="en-US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센서 전압 초기화</a:t>
            </a:r>
            <a:endParaRPr lang="en-US" altLang="ko-KR" sz="1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en-US" altLang="ko-KR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............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ACC753-4E59-8B12-53D6-231C2B8431EB}"/>
              </a:ext>
            </a:extLst>
          </p:cNvPr>
          <p:cNvSpPr/>
          <p:nvPr/>
        </p:nvSpPr>
        <p:spPr>
          <a:xfrm>
            <a:off x="7851654" y="3231428"/>
            <a:ext cx="2276415" cy="46166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dht.readHumidity</a:t>
            </a:r>
            <a:r>
              <a:rPr lang="en-US" altLang="ko-KR" sz="1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();</a:t>
            </a:r>
            <a:endParaRPr lang="ko-KR" altLang="en-US" sz="1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5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A6D5C-2778-DD11-5193-2AB5BB3E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E83C6-8B44-403A-B02E-EBCF6A9C02F8}"/>
              </a:ext>
            </a:extLst>
          </p:cNvPr>
          <p:cNvSpPr txBox="1"/>
          <p:nvPr/>
        </p:nvSpPr>
        <p:spPr>
          <a:xfrm>
            <a:off x="838199" y="1690688"/>
            <a:ext cx="56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함수 만으로는 개념을 표현하기에 부족</a:t>
            </a:r>
            <a:endParaRPr lang="ko-KR" altLang="en-US" sz="2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87A8EAD-B9B5-D023-C3AA-F0465AAC0625}"/>
              </a:ext>
            </a:extLst>
          </p:cNvPr>
          <p:cNvSpPr/>
          <p:nvPr/>
        </p:nvSpPr>
        <p:spPr>
          <a:xfrm>
            <a:off x="2917372" y="2244234"/>
            <a:ext cx="1002740" cy="7720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센서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5AED1-5D38-FA28-3D3D-F44A05A37764}"/>
              </a:ext>
            </a:extLst>
          </p:cNvPr>
          <p:cNvGrpSpPr/>
          <p:nvPr/>
        </p:nvGrpSpPr>
        <p:grpSpPr>
          <a:xfrm>
            <a:off x="1711681" y="3176451"/>
            <a:ext cx="3506021" cy="1635914"/>
            <a:chOff x="1711681" y="3176451"/>
            <a:chExt cx="3506021" cy="163591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F0C7D81-6702-4D03-3588-E4BF5CE556DE}"/>
                </a:ext>
              </a:extLst>
            </p:cNvPr>
            <p:cNvSpPr/>
            <p:nvPr/>
          </p:nvSpPr>
          <p:spPr>
            <a:xfrm>
              <a:off x="1711681" y="3176451"/>
              <a:ext cx="1850124" cy="7720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전기 신호 발생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함수</a:t>
              </a:r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296A839-C3BA-02F6-73EA-F1F4F5843104}"/>
                </a:ext>
              </a:extLst>
            </p:cNvPr>
            <p:cNvSpPr/>
            <p:nvPr/>
          </p:nvSpPr>
          <p:spPr>
            <a:xfrm>
              <a:off x="3719647" y="3176451"/>
              <a:ext cx="1498055" cy="7720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내부 </a:t>
              </a:r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임계값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값</a:t>
              </a:r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CD0ED3F-AB80-4054-731C-061DB2EE7355}"/>
                </a:ext>
              </a:extLst>
            </p:cNvPr>
            <p:cNvSpPr/>
            <p:nvPr/>
          </p:nvSpPr>
          <p:spPr>
            <a:xfrm>
              <a:off x="1711681" y="4040349"/>
              <a:ext cx="1850124" cy="7720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통신 처리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함수</a:t>
              </a:r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EDC5C07-8C2E-53D1-0B5D-16770706B996}"/>
                </a:ext>
              </a:extLst>
            </p:cNvPr>
            <p:cNvSpPr/>
            <p:nvPr/>
          </p:nvSpPr>
          <p:spPr>
            <a:xfrm>
              <a:off x="3719646" y="4040349"/>
              <a:ext cx="1498055" cy="7720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사용하는 핀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값</a:t>
              </a:r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D7039B6-838E-C17A-7F1E-C269A8A2424F}"/>
              </a:ext>
            </a:extLst>
          </p:cNvPr>
          <p:cNvSpPr/>
          <p:nvPr/>
        </p:nvSpPr>
        <p:spPr>
          <a:xfrm>
            <a:off x="5704904" y="3760890"/>
            <a:ext cx="530326" cy="37515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EE1A43-5DCD-F27E-8DA8-E339DAF82CBC}"/>
              </a:ext>
            </a:extLst>
          </p:cNvPr>
          <p:cNvGrpSpPr/>
          <p:nvPr/>
        </p:nvGrpSpPr>
        <p:grpSpPr>
          <a:xfrm>
            <a:off x="6591941" y="2435898"/>
            <a:ext cx="3888378" cy="2649984"/>
            <a:chOff x="7659189" y="2244233"/>
            <a:chExt cx="3888378" cy="264998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DA3C02-E57E-54C5-C55A-2E9BD25879FD}"/>
                </a:ext>
              </a:extLst>
            </p:cNvPr>
            <p:cNvSpPr/>
            <p:nvPr/>
          </p:nvSpPr>
          <p:spPr>
            <a:xfrm>
              <a:off x="7659189" y="2244233"/>
              <a:ext cx="3888378" cy="26499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pPr algn="ctr"/>
              <a:r>
                <a:rPr lang="ko-KR" altLang="en-US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센서 클래스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12FF316-FA81-C8D6-F36C-4C7E20B841CE}"/>
                </a:ext>
              </a:extLst>
            </p:cNvPr>
            <p:cNvSpPr/>
            <p:nvPr/>
          </p:nvSpPr>
          <p:spPr>
            <a:xfrm>
              <a:off x="7847779" y="3042992"/>
              <a:ext cx="1850124" cy="7720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전기 신호 발생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함수</a:t>
              </a:r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243FED2-9136-43E4-7A93-02F4C2B05953}"/>
                </a:ext>
              </a:extLst>
            </p:cNvPr>
            <p:cNvSpPr/>
            <p:nvPr/>
          </p:nvSpPr>
          <p:spPr>
            <a:xfrm>
              <a:off x="9855745" y="3042992"/>
              <a:ext cx="1498055" cy="7720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내부 </a:t>
              </a:r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임계값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값</a:t>
              </a:r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21F08DD-2518-8186-ADC7-9FF08233F1A5}"/>
                </a:ext>
              </a:extLst>
            </p:cNvPr>
            <p:cNvSpPr/>
            <p:nvPr/>
          </p:nvSpPr>
          <p:spPr>
            <a:xfrm>
              <a:off x="7847779" y="3906890"/>
              <a:ext cx="1850124" cy="7720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통신 처리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함수</a:t>
              </a:r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72A2AFE-5D8C-0858-865D-662D690618B0}"/>
                </a:ext>
              </a:extLst>
            </p:cNvPr>
            <p:cNvSpPr/>
            <p:nvPr/>
          </p:nvSpPr>
          <p:spPr>
            <a:xfrm>
              <a:off x="9855744" y="3906890"/>
              <a:ext cx="1498055" cy="7720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사용하는 핀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값</a:t>
              </a:r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9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8D7E6-DD1C-1CF3-C208-7F48AC17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쓰는법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B3B6221-18F8-8609-D959-0D3965F1216E}"/>
              </a:ext>
            </a:extLst>
          </p:cNvPr>
          <p:cNvSpPr/>
          <p:nvPr/>
        </p:nvSpPr>
        <p:spPr>
          <a:xfrm>
            <a:off x="1586106" y="2548145"/>
            <a:ext cx="3888378" cy="26499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DHT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센서 클래스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463EBF-E961-B0B4-0C1B-C376BF0CE859}"/>
              </a:ext>
            </a:extLst>
          </p:cNvPr>
          <p:cNvSpPr/>
          <p:nvPr/>
        </p:nvSpPr>
        <p:spPr>
          <a:xfrm>
            <a:off x="1774696" y="3346904"/>
            <a:ext cx="1850124" cy="7720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온도 읽기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함수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078D04-2683-6EEF-AF0B-8EDCDF28B134}"/>
              </a:ext>
            </a:extLst>
          </p:cNvPr>
          <p:cNvSpPr/>
          <p:nvPr/>
        </p:nvSpPr>
        <p:spPr>
          <a:xfrm>
            <a:off x="3782662" y="3346904"/>
            <a:ext cx="1498055" cy="7720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내부 </a:t>
            </a:r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구분값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값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45073-BEA0-B16B-CD22-F326DA1504D4}"/>
              </a:ext>
            </a:extLst>
          </p:cNvPr>
          <p:cNvSpPr/>
          <p:nvPr/>
        </p:nvSpPr>
        <p:spPr>
          <a:xfrm>
            <a:off x="1774696" y="4210802"/>
            <a:ext cx="1850124" cy="7720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습도 읽기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함수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6938C3-890E-3CE0-97E3-B2F63871DBA8}"/>
              </a:ext>
            </a:extLst>
          </p:cNvPr>
          <p:cNvGrpSpPr/>
          <p:nvPr/>
        </p:nvGrpSpPr>
        <p:grpSpPr>
          <a:xfrm>
            <a:off x="3258174" y="2325211"/>
            <a:ext cx="8095626" cy="1383904"/>
            <a:chOff x="3258174" y="2325211"/>
            <a:chExt cx="8095626" cy="1383904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A5D4C269-5B31-FC9F-371C-3CA2E8ACA4C5}"/>
                </a:ext>
              </a:extLst>
            </p:cNvPr>
            <p:cNvSpPr/>
            <p:nvPr/>
          </p:nvSpPr>
          <p:spPr>
            <a:xfrm rot="21254547">
              <a:off x="3258174" y="3333961"/>
              <a:ext cx="3288858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C7DAE1-5ACE-C6FA-10F2-0DF269918243}"/>
                </a:ext>
              </a:extLst>
            </p:cNvPr>
            <p:cNvSpPr txBox="1"/>
            <p:nvPr/>
          </p:nvSpPr>
          <p:spPr>
            <a:xfrm>
              <a:off x="6627223" y="2325211"/>
              <a:ext cx="47265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dht</a:t>
              </a:r>
              <a:r>
                <a:rPr lang="en-US" altLang="ko-KR" sz="8000" dirty="0" err="1"/>
                <a:t>.</a:t>
              </a:r>
              <a:r>
                <a:rPr lang="en-US" altLang="ko-KR" sz="2400" dirty="0" err="1"/>
                <a:t>readTemperature</a:t>
              </a:r>
              <a:r>
                <a:rPr lang="en-US" altLang="ko-KR" sz="2400" dirty="0"/>
                <a:t>();</a:t>
              </a:r>
              <a:endParaRPr lang="ko-KR" altLang="en-US" sz="2400" dirty="0"/>
            </a:p>
          </p:txBody>
        </p:sp>
      </p:grpSp>
      <p:sp>
        <p:nvSpPr>
          <p:cNvPr id="22" name="화살표: 오른쪽으로 구부러짐 21">
            <a:extLst>
              <a:ext uri="{FF2B5EF4-FFF2-40B4-BE49-F238E27FC236}">
                <a16:creationId xmlns:a16="http://schemas.microsoft.com/office/drawing/2014/main" id="{8224F27E-034B-B59B-9864-E3C7C7E13935}"/>
              </a:ext>
            </a:extLst>
          </p:cNvPr>
          <p:cNvSpPr/>
          <p:nvPr/>
        </p:nvSpPr>
        <p:spPr>
          <a:xfrm rot="5776981">
            <a:off x="4936341" y="531226"/>
            <a:ext cx="688752" cy="3888379"/>
          </a:xfrm>
          <a:prstGeom prst="curved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른쪽으로 구부러짐 22">
            <a:extLst>
              <a:ext uri="{FF2B5EF4-FFF2-40B4-BE49-F238E27FC236}">
                <a16:creationId xmlns:a16="http://schemas.microsoft.com/office/drawing/2014/main" id="{E9EABC81-A78A-9DB6-C5CB-A513BB5B12AC}"/>
              </a:ext>
            </a:extLst>
          </p:cNvPr>
          <p:cNvSpPr/>
          <p:nvPr/>
        </p:nvSpPr>
        <p:spPr>
          <a:xfrm rot="15823019" flipV="1">
            <a:off x="5362871" y="1356439"/>
            <a:ext cx="688752" cy="5487268"/>
          </a:xfrm>
          <a:prstGeom prst="curved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A79E5-6653-9051-8CA5-118E11C4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상황인식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F6EE7C-1DF9-0A26-8569-5BEC5525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75996" y="2679596"/>
            <a:ext cx="4028056" cy="205024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777FD39-2DA1-6FC6-7C2D-20383BF7BC95}"/>
              </a:ext>
            </a:extLst>
          </p:cNvPr>
          <p:cNvGrpSpPr/>
          <p:nvPr/>
        </p:nvGrpSpPr>
        <p:grpSpPr>
          <a:xfrm>
            <a:off x="1474237" y="2295347"/>
            <a:ext cx="3164470" cy="2382583"/>
            <a:chOff x="1474237" y="2295347"/>
            <a:chExt cx="3164470" cy="23825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BBE6DE4-2A40-1400-DBCA-8090275B44D9}"/>
                </a:ext>
              </a:extLst>
            </p:cNvPr>
            <p:cNvSpPr/>
            <p:nvPr/>
          </p:nvSpPr>
          <p:spPr>
            <a:xfrm>
              <a:off x="1572126" y="2295347"/>
              <a:ext cx="1440518" cy="888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밝다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A5A2B13-FDEC-4815-8695-4F73AB5DE8EC}"/>
                </a:ext>
              </a:extLst>
            </p:cNvPr>
            <p:cNvSpPr/>
            <p:nvPr/>
          </p:nvSpPr>
          <p:spPr>
            <a:xfrm>
              <a:off x="1474237" y="3788968"/>
              <a:ext cx="1636295" cy="888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물이없다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F23090AF-2083-E97B-AAE7-84B03273B065}"/>
                </a:ext>
              </a:extLst>
            </p:cNvPr>
            <p:cNvSpPr/>
            <p:nvPr/>
          </p:nvSpPr>
          <p:spPr>
            <a:xfrm>
              <a:off x="3254695" y="3241423"/>
              <a:ext cx="1384012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F7EC2F-AF45-65A1-5839-81D022CC40DF}"/>
              </a:ext>
            </a:extLst>
          </p:cNvPr>
          <p:cNvGrpSpPr/>
          <p:nvPr/>
        </p:nvGrpSpPr>
        <p:grpSpPr>
          <a:xfrm>
            <a:off x="6941341" y="2295347"/>
            <a:ext cx="3678533" cy="2382583"/>
            <a:chOff x="6941341" y="2295347"/>
            <a:chExt cx="3678533" cy="2382583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BC5ACE85-C54A-258B-EBE4-D27629CCF5E1}"/>
                </a:ext>
              </a:extLst>
            </p:cNvPr>
            <p:cNvSpPr/>
            <p:nvPr/>
          </p:nvSpPr>
          <p:spPr>
            <a:xfrm>
              <a:off x="6941341" y="3241423"/>
              <a:ext cx="1384012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26B9C04-B268-3844-2BB1-5D57D2DB46D9}"/>
                </a:ext>
              </a:extLst>
            </p:cNvPr>
            <p:cNvSpPr/>
            <p:nvPr/>
          </p:nvSpPr>
          <p:spPr>
            <a:xfrm>
              <a:off x="8569632" y="2295347"/>
              <a:ext cx="1718857" cy="888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led</a:t>
              </a:r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를 끈다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9996847-17F0-5A90-96E3-6BA7A1FEF9A6}"/>
                </a:ext>
              </a:extLst>
            </p:cNvPr>
            <p:cNvSpPr/>
            <p:nvPr/>
          </p:nvSpPr>
          <p:spPr>
            <a:xfrm>
              <a:off x="8569632" y="3788968"/>
              <a:ext cx="2050242" cy="888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펌프를 킨다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3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B7321-1B95-3070-F75C-0C8E2EC3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53D85-75CD-11B4-C82B-225931801AD2}"/>
              </a:ext>
            </a:extLst>
          </p:cNvPr>
          <p:cNvSpPr txBox="1"/>
          <p:nvPr/>
        </p:nvSpPr>
        <p:spPr>
          <a:xfrm>
            <a:off x="838199" y="1840259"/>
            <a:ext cx="469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참</a:t>
            </a:r>
            <a:r>
              <a:rPr lang="en-US" altLang="ko-KR" sz="2400" dirty="0"/>
              <a:t>, </a:t>
            </a:r>
            <a:r>
              <a:rPr lang="ko-KR" altLang="en-US" sz="2400" dirty="0"/>
              <a:t>거짓을 명확히 가지는 문장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715704-6D44-010A-A1DC-9439C4572076}"/>
              </a:ext>
            </a:extLst>
          </p:cNvPr>
          <p:cNvGrpSpPr/>
          <p:nvPr/>
        </p:nvGrpSpPr>
        <p:grpSpPr>
          <a:xfrm>
            <a:off x="1985469" y="2842094"/>
            <a:ext cx="3664134" cy="2699954"/>
            <a:chOff x="1985469" y="2842094"/>
            <a:chExt cx="3664134" cy="26999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92B13E-DEF7-8C12-F8DC-F84099C28C26}"/>
                </a:ext>
              </a:extLst>
            </p:cNvPr>
            <p:cNvSpPr txBox="1"/>
            <p:nvPr/>
          </p:nvSpPr>
          <p:spPr>
            <a:xfrm>
              <a:off x="2664738" y="3882084"/>
              <a:ext cx="2305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오늘 비가 왔다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E66A174-ECA3-A817-28A8-4B59EB0BA756}"/>
                </a:ext>
              </a:extLst>
            </p:cNvPr>
            <p:cNvSpPr/>
            <p:nvPr/>
          </p:nvSpPr>
          <p:spPr>
            <a:xfrm>
              <a:off x="2989364" y="2842094"/>
              <a:ext cx="1440518" cy="888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조건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053A57-3AF3-ED54-7198-CD16948A8F94}"/>
                </a:ext>
              </a:extLst>
            </p:cNvPr>
            <p:cNvSpPr txBox="1"/>
            <p:nvPr/>
          </p:nvSpPr>
          <p:spPr>
            <a:xfrm>
              <a:off x="1985469" y="4494777"/>
              <a:ext cx="3664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이 방의 전등이 </a:t>
              </a:r>
              <a:r>
                <a:rPr lang="ko-KR" altLang="en-US" sz="2400" dirty="0" err="1"/>
                <a:t>켜져있다</a:t>
              </a:r>
              <a:endParaRPr lang="ko-KR" altLang="en-US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44874F-E15A-C4C7-45D7-4C364A1E36E1}"/>
                </a:ext>
              </a:extLst>
            </p:cNvPr>
            <p:cNvSpPr txBox="1"/>
            <p:nvPr/>
          </p:nvSpPr>
          <p:spPr>
            <a:xfrm>
              <a:off x="2989364" y="5080383"/>
              <a:ext cx="1547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2025 &lt; 1</a:t>
              </a:r>
              <a:endParaRPr lang="ko-KR" altLang="en-US" sz="24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F7CDDA-19D5-8155-395F-D5D550A30CD9}"/>
              </a:ext>
            </a:extLst>
          </p:cNvPr>
          <p:cNvGrpSpPr/>
          <p:nvPr/>
        </p:nvGrpSpPr>
        <p:grpSpPr>
          <a:xfrm>
            <a:off x="7221668" y="2842094"/>
            <a:ext cx="1906948" cy="2271200"/>
            <a:chOff x="7221668" y="2842094"/>
            <a:chExt cx="1906948" cy="22712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538C62D-066D-BE47-C253-248F3EE47807}"/>
                </a:ext>
              </a:extLst>
            </p:cNvPr>
            <p:cNvSpPr/>
            <p:nvPr/>
          </p:nvSpPr>
          <p:spPr>
            <a:xfrm>
              <a:off x="7221668" y="2842094"/>
              <a:ext cx="1906948" cy="888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조건이 아님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C424DB-C78E-6752-D4B7-1E3DF5FB59F5}"/>
                </a:ext>
              </a:extLst>
            </p:cNvPr>
            <p:cNvSpPr txBox="1"/>
            <p:nvPr/>
          </p:nvSpPr>
          <p:spPr>
            <a:xfrm>
              <a:off x="7221668" y="4033112"/>
              <a:ext cx="1906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나는 예쁘다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916FFB-11D9-44A5-78F3-4F1D726F6DA9}"/>
                </a:ext>
              </a:extLst>
            </p:cNvPr>
            <p:cNvSpPr txBox="1"/>
            <p:nvPr/>
          </p:nvSpPr>
          <p:spPr>
            <a:xfrm>
              <a:off x="7819221" y="4651629"/>
              <a:ext cx="711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100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46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D7E43-A934-8AA9-83EF-C32085E3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4F682-85AA-2C05-D004-86D642524408}"/>
              </a:ext>
            </a:extLst>
          </p:cNvPr>
          <p:cNvSpPr txBox="1"/>
          <p:nvPr/>
        </p:nvSpPr>
        <p:spPr>
          <a:xfrm>
            <a:off x="838199" y="1840259"/>
            <a:ext cx="469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대부분의 수식은 조건이다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BE7EA-018C-F8AE-EF35-C6650DED5733}"/>
              </a:ext>
            </a:extLst>
          </p:cNvPr>
          <p:cNvSpPr txBox="1"/>
          <p:nvPr/>
        </p:nvSpPr>
        <p:spPr>
          <a:xfrm>
            <a:off x="838200" y="2627701"/>
            <a:ext cx="11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 &lt; 10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9A884-C7D7-8A92-DDC5-2A0032CD2C69}"/>
              </a:ext>
            </a:extLst>
          </p:cNvPr>
          <p:cNvSpPr txBox="1"/>
          <p:nvPr/>
        </p:nvSpPr>
        <p:spPr>
          <a:xfrm>
            <a:off x="838200" y="3306970"/>
            <a:ext cx="207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 + 10 = 20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B8682-7E76-6F6E-8C10-68A6F4FEE8D6}"/>
              </a:ext>
            </a:extLst>
          </p:cNvPr>
          <p:cNvSpPr txBox="1"/>
          <p:nvPr/>
        </p:nvSpPr>
        <p:spPr>
          <a:xfrm>
            <a:off x="838199" y="3949228"/>
            <a:ext cx="269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10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∈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{10, 20, 30}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831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2D184-50F8-6200-2332-743ECCBA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60D62-2F99-E42D-0A55-A3199F7701C9}"/>
              </a:ext>
            </a:extLst>
          </p:cNvPr>
          <p:cNvSpPr txBox="1"/>
          <p:nvPr/>
        </p:nvSpPr>
        <p:spPr>
          <a:xfrm>
            <a:off x="838200" y="1690688"/>
            <a:ext cx="733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조건에 미지수</a:t>
            </a:r>
            <a:r>
              <a:rPr lang="en-US" altLang="ko-KR" sz="2400" dirty="0"/>
              <a:t>(</a:t>
            </a:r>
            <a:r>
              <a:rPr lang="ko-KR" altLang="en-US" sz="2400" dirty="0"/>
              <a:t>변수</a:t>
            </a:r>
            <a:r>
              <a:rPr lang="en-US" altLang="ko-KR" sz="2400" dirty="0"/>
              <a:t>)</a:t>
            </a:r>
            <a:r>
              <a:rPr lang="ko-KR" altLang="en-US" sz="2400" dirty="0"/>
              <a:t>를 넣어 값을 변화시킬 수 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359D8-3CBE-134B-081A-838FF511B3DF}"/>
              </a:ext>
            </a:extLst>
          </p:cNvPr>
          <p:cNvSpPr txBox="1"/>
          <p:nvPr/>
        </p:nvSpPr>
        <p:spPr>
          <a:xfrm>
            <a:off x="1029438" y="3314577"/>
            <a:ext cx="11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x &lt; 10</a:t>
            </a:r>
            <a:endParaRPr lang="ko-KR" altLang="en-US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482E36-F152-3916-71B2-5AFFE7397AC4}"/>
              </a:ext>
            </a:extLst>
          </p:cNvPr>
          <p:cNvGrpSpPr/>
          <p:nvPr/>
        </p:nvGrpSpPr>
        <p:grpSpPr>
          <a:xfrm>
            <a:off x="2218835" y="2702519"/>
            <a:ext cx="3008833" cy="649242"/>
            <a:chOff x="2218835" y="2702519"/>
            <a:chExt cx="3008833" cy="649242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DB1C553C-25FC-72C2-5DB2-4BBB94C4CC43}"/>
                </a:ext>
              </a:extLst>
            </p:cNvPr>
            <p:cNvSpPr/>
            <p:nvPr/>
          </p:nvSpPr>
          <p:spPr>
            <a:xfrm rot="20582703">
              <a:off x="2218835" y="2976607"/>
              <a:ext cx="1384012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9D9C12-8680-022E-E10E-9866DEC7BB8D}"/>
                </a:ext>
              </a:extLst>
            </p:cNvPr>
            <p:cNvSpPr txBox="1"/>
            <p:nvPr/>
          </p:nvSpPr>
          <p:spPr>
            <a:xfrm>
              <a:off x="3794410" y="2702519"/>
              <a:ext cx="14332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x=4, </a:t>
              </a:r>
              <a:r>
                <a:rPr lang="ko-KR" altLang="en-US" sz="2400" dirty="0"/>
                <a:t>참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C078E7-E6F5-6321-A76B-778C1076103B}"/>
              </a:ext>
            </a:extLst>
          </p:cNvPr>
          <p:cNvGrpSpPr/>
          <p:nvPr/>
        </p:nvGrpSpPr>
        <p:grpSpPr>
          <a:xfrm>
            <a:off x="2218834" y="3739060"/>
            <a:ext cx="3285444" cy="593203"/>
            <a:chOff x="2218834" y="3739060"/>
            <a:chExt cx="3285444" cy="593203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9A11B70-C59F-D2BB-1AE6-A9B20079951C}"/>
                </a:ext>
              </a:extLst>
            </p:cNvPr>
            <p:cNvSpPr/>
            <p:nvPr/>
          </p:nvSpPr>
          <p:spPr>
            <a:xfrm rot="1017297" flipV="1">
              <a:off x="2218834" y="3739060"/>
              <a:ext cx="1384012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99587C-3908-D862-AB0F-FCF8A738951F}"/>
                </a:ext>
              </a:extLst>
            </p:cNvPr>
            <p:cNvSpPr txBox="1"/>
            <p:nvPr/>
          </p:nvSpPr>
          <p:spPr>
            <a:xfrm>
              <a:off x="3794409" y="3870598"/>
              <a:ext cx="1709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x=40</a:t>
              </a:r>
              <a:r>
                <a:rPr lang="en-US" altLang="ko-KR" sz="2400"/>
                <a:t>, </a:t>
              </a:r>
              <a:r>
                <a:rPr lang="ko-KR" altLang="en-US" sz="2400" dirty="0"/>
                <a:t>거짓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A88DB4A-F115-1E77-EE3E-70DA3D952CF6}"/>
              </a:ext>
            </a:extLst>
          </p:cNvPr>
          <p:cNvSpPr txBox="1"/>
          <p:nvPr/>
        </p:nvSpPr>
        <p:spPr>
          <a:xfrm>
            <a:off x="6018751" y="3314577"/>
            <a:ext cx="143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x * x &gt; 0</a:t>
            </a:r>
            <a:endParaRPr lang="ko-KR" altLang="en-US" sz="2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B6B6E6-4D32-9372-710A-E467A927214E}"/>
              </a:ext>
            </a:extLst>
          </p:cNvPr>
          <p:cNvGrpSpPr/>
          <p:nvPr/>
        </p:nvGrpSpPr>
        <p:grpSpPr>
          <a:xfrm>
            <a:off x="7476635" y="2702519"/>
            <a:ext cx="3008833" cy="649242"/>
            <a:chOff x="7476635" y="2702519"/>
            <a:chExt cx="3008833" cy="649242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3339BE9-0EC8-07FA-6D19-80068AFADA28}"/>
                </a:ext>
              </a:extLst>
            </p:cNvPr>
            <p:cNvSpPr/>
            <p:nvPr/>
          </p:nvSpPr>
          <p:spPr>
            <a:xfrm rot="20582703">
              <a:off x="7476635" y="2976607"/>
              <a:ext cx="1384012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06593-6B44-4381-6AED-5BF3D729DFD5}"/>
                </a:ext>
              </a:extLst>
            </p:cNvPr>
            <p:cNvSpPr txBox="1"/>
            <p:nvPr/>
          </p:nvSpPr>
          <p:spPr>
            <a:xfrm>
              <a:off x="9052210" y="2702519"/>
              <a:ext cx="14332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x=4, </a:t>
              </a:r>
              <a:r>
                <a:rPr lang="ko-KR" altLang="en-US" sz="2400" dirty="0"/>
                <a:t>참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8751C1-AB45-08D7-B51F-C8EFD337CCC3}"/>
              </a:ext>
            </a:extLst>
          </p:cNvPr>
          <p:cNvGrpSpPr/>
          <p:nvPr/>
        </p:nvGrpSpPr>
        <p:grpSpPr>
          <a:xfrm>
            <a:off x="7476634" y="3739060"/>
            <a:ext cx="3285444" cy="593203"/>
            <a:chOff x="7476634" y="3739060"/>
            <a:chExt cx="3285444" cy="593203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BE71D23F-7914-E032-5393-DB321AA25E59}"/>
                </a:ext>
              </a:extLst>
            </p:cNvPr>
            <p:cNvSpPr/>
            <p:nvPr/>
          </p:nvSpPr>
          <p:spPr>
            <a:xfrm rot="1017297" flipV="1">
              <a:off x="7476634" y="3739060"/>
              <a:ext cx="1384012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3FEA4D-564A-11B7-EF41-571B1E117E54}"/>
                </a:ext>
              </a:extLst>
            </p:cNvPr>
            <p:cNvSpPr txBox="1"/>
            <p:nvPr/>
          </p:nvSpPr>
          <p:spPr>
            <a:xfrm>
              <a:off x="9052209" y="3870598"/>
              <a:ext cx="1709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x=</a:t>
              </a:r>
              <a:r>
                <a:rPr lang="en-US" altLang="ko-KR" sz="2400" dirty="0" err="1"/>
                <a:t>i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거짓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41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6BA33-0560-35F0-DC19-E5B9FA08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조건의 저장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A313E7-F315-0933-CD2F-C4870D915E9B}"/>
              </a:ext>
            </a:extLst>
          </p:cNvPr>
          <p:cNvSpPr/>
          <p:nvPr/>
        </p:nvSpPr>
        <p:spPr>
          <a:xfrm>
            <a:off x="825710" y="2336799"/>
            <a:ext cx="4088035" cy="33066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4D8222-F07C-97F5-AB8D-10049E249B90}"/>
              </a:ext>
            </a:extLst>
          </p:cNvPr>
          <p:cNvSpPr/>
          <p:nvPr/>
        </p:nvSpPr>
        <p:spPr>
          <a:xfrm>
            <a:off x="1160595" y="3130864"/>
            <a:ext cx="1505931" cy="4769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정수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038048C-EC69-E270-29E6-7FAD5DCFD922}"/>
              </a:ext>
            </a:extLst>
          </p:cNvPr>
          <p:cNvSpPr/>
          <p:nvPr/>
        </p:nvSpPr>
        <p:spPr>
          <a:xfrm>
            <a:off x="3001411" y="3130864"/>
            <a:ext cx="1505931" cy="4769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실수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17ECC0-CF52-FCD7-236F-7063327D6936}"/>
              </a:ext>
            </a:extLst>
          </p:cNvPr>
          <p:cNvSpPr/>
          <p:nvPr/>
        </p:nvSpPr>
        <p:spPr>
          <a:xfrm>
            <a:off x="1160594" y="3929608"/>
            <a:ext cx="1505931" cy="4769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문자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4D6C23-E042-2FCC-B0CC-1353AE1E3801}"/>
              </a:ext>
            </a:extLst>
          </p:cNvPr>
          <p:cNvSpPr/>
          <p:nvPr/>
        </p:nvSpPr>
        <p:spPr>
          <a:xfrm>
            <a:off x="3001411" y="3929608"/>
            <a:ext cx="1505931" cy="4769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문자열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6B6A83-8639-EE32-1A5B-E6DC643C0105}"/>
              </a:ext>
            </a:extLst>
          </p:cNvPr>
          <p:cNvSpPr/>
          <p:nvPr/>
        </p:nvSpPr>
        <p:spPr>
          <a:xfrm>
            <a:off x="1720484" y="4723673"/>
            <a:ext cx="2298485" cy="4769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참</a:t>
            </a:r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, </a:t>
            </a: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거짓</a:t>
            </a:r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조건</a:t>
            </a:r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6CA0FEB-3B0B-579E-F24D-95A7B2DBE16D}"/>
              </a:ext>
            </a:extLst>
          </p:cNvPr>
          <p:cNvSpPr/>
          <p:nvPr/>
        </p:nvSpPr>
        <p:spPr>
          <a:xfrm>
            <a:off x="6096000" y="3691145"/>
            <a:ext cx="1114155" cy="4769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bool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A94C08-1CA4-9C9A-D747-C220F42A6FEC}"/>
              </a:ext>
            </a:extLst>
          </p:cNvPr>
          <p:cNvGrpSpPr/>
          <p:nvPr/>
        </p:nvGrpSpPr>
        <p:grpSpPr>
          <a:xfrm>
            <a:off x="8392410" y="2042423"/>
            <a:ext cx="2700746" cy="4077920"/>
            <a:chOff x="8392410" y="2042423"/>
            <a:chExt cx="2700746" cy="407792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13CA09-7455-6F04-33A7-E2FB7F133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2410" y="2042423"/>
              <a:ext cx="2700746" cy="3600994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93C1505-CFC1-5ED3-FFB1-F330B066A2E9}"/>
                </a:ext>
              </a:extLst>
            </p:cNvPr>
            <p:cNvSpPr/>
            <p:nvPr/>
          </p:nvSpPr>
          <p:spPr>
            <a:xfrm>
              <a:off x="8661605" y="5643417"/>
              <a:ext cx="2162355" cy="476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i="0" dirty="0">
                  <a:solidFill>
                    <a:schemeClr val="tx1"/>
                  </a:solidFill>
                  <a:effectLst/>
                  <a:latin typeface="Pretendard JP"/>
                </a:rPr>
                <a:t>George Boole</a:t>
              </a:r>
              <a:endPara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3812776-8AFA-DAD9-1077-4521626B0A86}"/>
              </a:ext>
            </a:extLst>
          </p:cNvPr>
          <p:cNvSpPr/>
          <p:nvPr/>
        </p:nvSpPr>
        <p:spPr>
          <a:xfrm>
            <a:off x="6101106" y="2928392"/>
            <a:ext cx="1114155" cy="4769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타입</a:t>
            </a:r>
          </a:p>
        </p:txBody>
      </p:sp>
    </p:spTree>
    <p:extLst>
      <p:ext uri="{BB962C8B-B14F-4D97-AF65-F5344CB8AC3E}">
        <p14:creationId xmlns:p14="http://schemas.microsoft.com/office/powerpoint/2010/main" val="14772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CFA6B-02EF-8A8E-FE27-3D78BE232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조건을 표현하기 위한 연산자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0FFCE0-80A9-E908-738F-0B8E2E48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43" y="1994534"/>
            <a:ext cx="5412513" cy="34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0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A0AAB-EAB8-D194-7102-2C150423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조건의 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0B6FB9-0C36-AD15-86D4-2EC24E2A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885" y="2192544"/>
            <a:ext cx="6096000" cy="27717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6E343F-6934-A0C8-E325-45AC4F34A83F}"/>
              </a:ext>
            </a:extLst>
          </p:cNvPr>
          <p:cNvGrpSpPr/>
          <p:nvPr/>
        </p:nvGrpSpPr>
        <p:grpSpPr>
          <a:xfrm>
            <a:off x="1107462" y="2496876"/>
            <a:ext cx="4311972" cy="820157"/>
            <a:chOff x="519485" y="2288688"/>
            <a:chExt cx="4311972" cy="82015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B37C911-414D-BE7A-3C35-B64C7392A807}"/>
                </a:ext>
              </a:extLst>
            </p:cNvPr>
            <p:cNvSpPr/>
            <p:nvPr/>
          </p:nvSpPr>
          <p:spPr>
            <a:xfrm>
              <a:off x="519485" y="2460304"/>
              <a:ext cx="637429" cy="476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수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C4AFAE9-844A-3534-44FD-46C1C5D940BC}"/>
                </a:ext>
              </a:extLst>
            </p:cNvPr>
            <p:cNvSpPr/>
            <p:nvPr/>
          </p:nvSpPr>
          <p:spPr>
            <a:xfrm>
              <a:off x="2453688" y="2460304"/>
              <a:ext cx="637429" cy="476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수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5C14D32-32C4-7CC7-CEF2-D5CEB3A5E6C2}"/>
                </a:ext>
              </a:extLst>
            </p:cNvPr>
            <p:cNvSpPr/>
            <p:nvPr/>
          </p:nvSpPr>
          <p:spPr>
            <a:xfrm>
              <a:off x="4194028" y="2460304"/>
              <a:ext cx="637429" cy="476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수</a:t>
              </a:r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1B324A31-3FCB-5E60-8372-55293BF3FD47}"/>
                </a:ext>
              </a:extLst>
            </p:cNvPr>
            <p:cNvSpPr/>
            <p:nvPr/>
          </p:nvSpPr>
          <p:spPr>
            <a:xfrm>
              <a:off x="3223405" y="2511190"/>
              <a:ext cx="838334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8A2EE64-C311-D16D-8B34-29DA4781591D}"/>
                </a:ext>
              </a:extLst>
            </p:cNvPr>
            <p:cNvSpPr/>
            <p:nvPr/>
          </p:nvSpPr>
          <p:spPr>
            <a:xfrm>
              <a:off x="1350777" y="2288688"/>
              <a:ext cx="932980" cy="8201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사칙</a:t>
              </a:r>
              <a:endPara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연산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1A4F39-5D5B-709A-68A5-B69E44BD0D72}"/>
              </a:ext>
            </a:extLst>
          </p:cNvPr>
          <p:cNvGrpSpPr/>
          <p:nvPr/>
        </p:nvGrpSpPr>
        <p:grpSpPr>
          <a:xfrm>
            <a:off x="226512" y="3859690"/>
            <a:ext cx="5515098" cy="820157"/>
            <a:chOff x="170528" y="3971657"/>
            <a:chExt cx="5515098" cy="820157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8D10E15-36D5-97A7-03B3-2FE4A907BAE9}"/>
                </a:ext>
              </a:extLst>
            </p:cNvPr>
            <p:cNvSpPr/>
            <p:nvPr/>
          </p:nvSpPr>
          <p:spPr>
            <a:xfrm>
              <a:off x="170528" y="4143272"/>
              <a:ext cx="838334" cy="476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조건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8C744E3-1151-269E-5C41-2E5C42778336}"/>
                </a:ext>
              </a:extLst>
            </p:cNvPr>
            <p:cNvSpPr/>
            <p:nvPr/>
          </p:nvSpPr>
          <p:spPr>
            <a:xfrm>
              <a:off x="2702430" y="4143272"/>
              <a:ext cx="838334" cy="476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조건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A344231-7DCA-EE64-51D1-F894900848FB}"/>
                </a:ext>
              </a:extLst>
            </p:cNvPr>
            <p:cNvSpPr/>
            <p:nvPr/>
          </p:nvSpPr>
          <p:spPr>
            <a:xfrm>
              <a:off x="4847292" y="4143272"/>
              <a:ext cx="838334" cy="476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조건</a:t>
              </a:r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B774AB00-7702-FABD-1EF0-5310273F1B0C}"/>
                </a:ext>
              </a:extLst>
            </p:cNvPr>
            <p:cNvSpPr/>
            <p:nvPr/>
          </p:nvSpPr>
          <p:spPr>
            <a:xfrm>
              <a:off x="3774861" y="4194158"/>
              <a:ext cx="838334" cy="37515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48B9D2D-BDBA-075F-08DD-0CCB5C481A86}"/>
                </a:ext>
              </a:extLst>
            </p:cNvPr>
            <p:cNvSpPr/>
            <p:nvPr/>
          </p:nvSpPr>
          <p:spPr>
            <a:xfrm>
              <a:off x="1241296" y="3971657"/>
              <a:ext cx="1227037" cy="8201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조건</a:t>
              </a:r>
              <a:endParaRPr lang="en-US" altLang="ko-KR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연산자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76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D86EA-12C5-3E9F-857F-2FBD4EFA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A3CE5-31CD-1059-B87C-8EE963DF4E21}"/>
              </a:ext>
            </a:extLst>
          </p:cNvPr>
          <p:cNvSpPr txBox="1"/>
          <p:nvPr/>
        </p:nvSpPr>
        <p:spPr>
          <a:xfrm>
            <a:off x="838200" y="2709591"/>
            <a:ext cx="469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조건에 따라 다른 명령어를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6B0A69-7FC9-0269-2302-824A6531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977" y="1690688"/>
            <a:ext cx="2677886" cy="4016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19E368-1ADB-0711-9D4D-5B4AC77C84F8}"/>
              </a:ext>
            </a:extLst>
          </p:cNvPr>
          <p:cNvSpPr txBox="1"/>
          <p:nvPr/>
        </p:nvSpPr>
        <p:spPr>
          <a:xfrm>
            <a:off x="838200" y="3497717"/>
            <a:ext cx="496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한 프로그램에서 복잡한 처리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다양한 가능성을 위해 반드시 필요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AD362D-249D-F31D-2D91-ADFDC61EC632}"/>
              </a:ext>
            </a:extLst>
          </p:cNvPr>
          <p:cNvSpPr/>
          <p:nvPr/>
        </p:nvSpPr>
        <p:spPr>
          <a:xfrm>
            <a:off x="7924800" y="2055223"/>
            <a:ext cx="881032" cy="4235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IF</a:t>
            </a:r>
            <a:endParaRPr lang="ko-KR" altLang="en-US" sz="2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723E00-61B0-CD70-F243-1CB86D3B388E}"/>
              </a:ext>
            </a:extLst>
          </p:cNvPr>
          <p:cNvSpPr/>
          <p:nvPr/>
        </p:nvSpPr>
        <p:spPr>
          <a:xfrm>
            <a:off x="9000308" y="2429352"/>
            <a:ext cx="881032" cy="4235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ELSE</a:t>
            </a:r>
            <a:endParaRPr lang="ko-KR" altLang="en-US" sz="2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45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417</Words>
  <Application>Microsoft Office PowerPoint</Application>
  <PresentationFormat>와이드스크린</PresentationFormat>
  <Paragraphs>146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Pretendard JP</vt:lpstr>
      <vt:lpstr>맑은 고딕</vt:lpstr>
      <vt:lpstr>Arial</vt:lpstr>
      <vt:lpstr>Office 테마</vt:lpstr>
      <vt:lpstr>2주차 수업</vt:lpstr>
      <vt:lpstr>상황인식</vt:lpstr>
      <vt:lpstr>조건</vt:lpstr>
      <vt:lpstr>조건</vt:lpstr>
      <vt:lpstr>조건</vt:lpstr>
      <vt:lpstr>조건의 저장</vt:lpstr>
      <vt:lpstr>조건을 표현하기 위한 연산자</vt:lpstr>
      <vt:lpstr>조건의 연산</vt:lpstr>
      <vt:lpstr>조건문</vt:lpstr>
      <vt:lpstr>센서</vt:lpstr>
      <vt:lpstr>센서</vt:lpstr>
      <vt:lpstr>센서</vt:lpstr>
      <vt:lpstr>센서를 이용한 상황의 조건화</vt:lpstr>
      <vt:lpstr>아두이노를 사용한 상황제어 과정</vt:lpstr>
      <vt:lpstr>아두이노를 사용한 상황제어 과정</vt:lpstr>
      <vt:lpstr>라이브러리</vt:lpstr>
      <vt:lpstr>왜 필요한가?</vt:lpstr>
      <vt:lpstr>객체지향, 클래스</vt:lpstr>
      <vt:lpstr>쓰는법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한용옥</dc:creator>
  <cp:lastModifiedBy>한용옥</cp:lastModifiedBy>
  <cp:revision>2</cp:revision>
  <dcterms:created xsi:type="dcterms:W3CDTF">2025-05-08T13:43:23Z</dcterms:created>
  <dcterms:modified xsi:type="dcterms:W3CDTF">2025-05-08T17:05:13Z</dcterms:modified>
</cp:coreProperties>
</file>